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62" r:id="rId6"/>
  </p:sldMasterIdLst>
  <p:notesMasterIdLst>
    <p:notesMasterId r:id="rId17"/>
  </p:notesMasterIdLst>
  <p:handoutMasterIdLst>
    <p:handoutMasterId r:id="rId18"/>
  </p:handoutMasterIdLst>
  <p:sldIdLst>
    <p:sldId id="256" r:id="rId7"/>
    <p:sldId id="269" r:id="rId8"/>
    <p:sldId id="278" r:id="rId9"/>
    <p:sldId id="263" r:id="rId10"/>
    <p:sldId id="274" r:id="rId11"/>
    <p:sldId id="276" r:id="rId12"/>
    <p:sldId id="264" r:id="rId13"/>
    <p:sldId id="277" r:id="rId14"/>
    <p:sldId id="279" r:id="rId15"/>
    <p:sldId id="273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75"/>
    <a:srgbClr val="7FA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CB415-FA45-4E16-B6DD-E94D97693055}" v="60" dt="2019-11-14T12:30:42.998"/>
    <p1510:client id="{CBA85776-5167-4FA7-A57D-F4911E540F2A}" v="1" dt="2020-01-07T08:50:22.241"/>
    <p1510:client id="{F9BB32C0-A1B7-418E-887E-071CEA1A202C}" v="20" dt="2019-12-19T13:03:13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5"/>
    <p:restoredTop sz="94672"/>
  </p:normalViewPr>
  <p:slideViewPr>
    <p:cSldViewPr snapToGrid="0" snapToObjects="1">
      <p:cViewPr>
        <p:scale>
          <a:sx n="118" d="100"/>
          <a:sy n="118" d="100"/>
        </p:scale>
        <p:origin x="-630" y="-18"/>
      </p:cViewPr>
      <p:guideLst>
        <p:guide orient="horz" pos="2160"/>
        <p:guide pos="3840"/>
      </p:guideLst>
    </p:cSldViewPr>
  </p:slideViewPr>
  <p:notesTextViewPr>
    <p:cViewPr>
      <p:scale>
        <a:sx n="33" d="100"/>
        <a:sy n="33" d="100"/>
      </p:scale>
      <p:origin x="0" y="0"/>
    </p:cViewPr>
  </p:notesTextViewPr>
  <p:notesViewPr>
    <p:cSldViewPr snapToGrid="0" snapToObjects="1">
      <p:cViewPr varScale="1">
        <p:scale>
          <a:sx n="160" d="100"/>
          <a:sy n="160" d="100"/>
        </p:scale>
        <p:origin x="28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B8586C6-68B2-C940-AFA4-6AD8D66438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3B4852C-CA90-A947-A403-56F110C84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F1C77-CA32-4D4E-9778-85C4A3BC0F46}" type="datetimeFigureOut">
              <a:rPr lang="fi-FI" smtClean="0"/>
              <a:t>16.1.2020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883BFD-62C4-6349-B9AA-7595006084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D0A5EA2-575B-C64E-9588-E2E27CDA91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5D7F8-1F74-0F4D-A93E-9687EC286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3853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F85DC-48D3-7D44-9512-1DEAF01FE43C}" type="datetimeFigureOut">
              <a:rPr lang="fi-FI" smtClean="0"/>
              <a:t>16.1.2020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155AA-C3F3-B84F-8B8A-E52AE6ACC24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85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155AA-C3F3-B84F-8B8A-E52AE6ACC249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41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A22671-CF03-0B46-85E2-F683E1F6B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DC0BE-2F2C-ED4E-A902-E919492DD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570" y="2280553"/>
            <a:ext cx="6221530" cy="19064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128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4157" y="1122362"/>
            <a:ext cx="9093843" cy="4135437"/>
          </a:xfrm>
          <a:prstGeom prst="rect">
            <a:avLst/>
          </a:prstGeom>
        </p:spPr>
        <p:txBody>
          <a:bodyPr lIns="720000" rIns="90000" anchor="ctr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5EED5A-808C-9949-AF2A-897A86595406}"/>
              </a:ext>
            </a:extLst>
          </p:cNvPr>
          <p:cNvSpPr/>
          <p:nvPr userDrawn="1"/>
        </p:nvSpPr>
        <p:spPr>
          <a:xfrm>
            <a:off x="1590434" y="1861342"/>
            <a:ext cx="171450" cy="2657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352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353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sisälto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xmlns="" id="{4532AB2C-C27F-5343-86B8-CE6F01E4E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xmlns="" id="{E011B50A-5177-1246-B0A5-D39D2E0E16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2089150"/>
            <a:ext cx="10515600" cy="34639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685308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alu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4D23-F1C9-9C48-822B-7B5F591BD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81F236-14F5-5845-A665-01ED6F1E02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C2C3DE-2BCD-054C-A752-51773E29672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781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759863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0F3F993-BDAD-C242-9D91-141A48739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15266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979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_Alaotsikk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41338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416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37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61885" y="1122362"/>
            <a:ext cx="8906116" cy="4135437"/>
          </a:xfrm>
          <a:prstGeom prst="rect">
            <a:avLst/>
          </a:prstGeom>
        </p:spPr>
        <p:txBody>
          <a:bodyPr lIns="720000" rIns="90000" anchor="ctr" anchorCtr="0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5EED5A-808C-9949-AF2A-897A86595406}"/>
              </a:ext>
            </a:extLst>
          </p:cNvPr>
          <p:cNvSpPr/>
          <p:nvPr userDrawn="1"/>
        </p:nvSpPr>
        <p:spPr>
          <a:xfrm>
            <a:off x="1590434" y="1861342"/>
            <a:ext cx="171450" cy="2657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1102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sisälto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xmlns="" id="{4532AB2C-C27F-5343-86B8-CE6F01E4E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xmlns="" id="{E011B50A-5177-1246-B0A5-D39D2E0E16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2089150"/>
            <a:ext cx="10515600" cy="34639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4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alu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4D23-F1C9-9C48-822B-7B5F591BD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81F236-14F5-5845-A665-01ED6F1E02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C2C3DE-2BCD-054C-A752-51773E29672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781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C316AAF1-9490-2640-8E7E-726C32E2F2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10CBC1F4-99EC-104A-BD05-E662ED1A09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776" y="2686984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888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0F3F993-BDAD-C242-9D91-141A48739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15266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040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A22671-CF03-0B46-85E2-F683E1F6B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DC0BE-2F2C-ED4E-A902-E919492DD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570" y="2280553"/>
            <a:ext cx="6159367" cy="19064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949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_Ala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76063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57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32586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524DF1-38DB-034A-8A49-F4CF7200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  <a:p>
            <a:pPr lvl="1"/>
            <a:r>
              <a:rPr lang="en-US" dirty="0" err="1"/>
              <a:t>Toinen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 err="1"/>
              <a:t>Kolmas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 err="1"/>
              <a:t>Neljäs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 err="1"/>
              <a:t>Viides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fi-FI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xmlns="" id="{326B4E00-E9E5-C94E-9D1E-911EA342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xmlns="" id="{E6971835-1FA6-D048-B36E-7E88C543A77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75897" y="5985920"/>
            <a:ext cx="2084494" cy="6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75" r:id="rId3"/>
    <p:sldLayoutId id="2147483650" r:id="rId4"/>
    <p:sldLayoutId id="2147483652" r:id="rId5"/>
    <p:sldLayoutId id="2147483677" r:id="rId6"/>
    <p:sldLayoutId id="2147483679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524DF1-38DB-034A-8A49-F4CF7200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  <a:p>
            <a:pPr lvl="1"/>
            <a:r>
              <a:rPr lang="en-US" dirty="0" err="1"/>
              <a:t>Toinen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 err="1"/>
              <a:t>Kolmas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 err="1"/>
              <a:t>Neljäs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 err="1"/>
              <a:t>Viides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fi-FI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xmlns="" id="{326B4E00-E9E5-C94E-9D1E-911EA342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xmlns="" id="{AC43455D-3F08-8F45-8542-51DFC0041AA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75897" y="5985919"/>
            <a:ext cx="2084494" cy="63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65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76" r:id="rId3"/>
    <p:sldLayoutId id="2147483666" r:id="rId4"/>
    <p:sldLayoutId id="2147483667" r:id="rId5"/>
    <p:sldLayoutId id="2147483669" r:id="rId6"/>
    <p:sldLayoutId id="2147483678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2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4BA75-1709-B243-9D4E-427723BD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i-FI" dirty="0"/>
              <a:t>Finnish Foundation for Supporting </a:t>
            </a:r>
            <a:br>
              <a:rPr lang="en-GB" altLang="fi-FI" dirty="0"/>
            </a:br>
            <a:r>
              <a:rPr lang="en-GB" altLang="fi-FI" dirty="0"/>
              <a:t>Ex-Offenders</a:t>
            </a:r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xmlns="" id="{9FCD5531-B1D0-2E40-9792-32CE5E56A078}"/>
              </a:ext>
            </a:extLst>
          </p:cNvPr>
          <p:cNvSpPr txBox="1"/>
          <p:nvPr/>
        </p:nvSpPr>
        <p:spPr>
          <a:xfrm>
            <a:off x="2254102" y="56210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9485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Kerro, mitä kuvassa tapahtuu." title="Kuvan otsikko">
            <a:extLst>
              <a:ext uri="{FF2B5EF4-FFF2-40B4-BE49-F238E27FC236}">
                <a16:creationId xmlns:a16="http://schemas.microsoft.com/office/drawing/2014/main" xmlns="" id="{EFF9E5CB-A297-A74E-A324-EC31E3E31F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61" b="7861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91235A4D-1D48-3C41-B526-DAFE6464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Piilotettu otsikko</a:t>
            </a:r>
          </a:p>
        </p:txBody>
      </p:sp>
    </p:spTree>
    <p:extLst>
      <p:ext uri="{BB962C8B-B14F-4D97-AF65-F5344CB8AC3E}">
        <p14:creationId xmlns:p14="http://schemas.microsoft.com/office/powerpoint/2010/main" val="152132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2A5353-9EC4-364F-B8A5-C93DED6A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Foundation </a:t>
            </a:r>
            <a:br>
              <a:rPr lang="fi-FI" dirty="0"/>
            </a:br>
            <a:r>
              <a:rPr lang="fi-FI" dirty="0"/>
              <a:t>for Ex-</a:t>
            </a:r>
            <a:r>
              <a:rPr lang="fi-FI" dirty="0" err="1"/>
              <a:t>Offenders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F6D662-8250-0242-8A17-15D80E944F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 non-</a:t>
            </a:r>
            <a:r>
              <a:rPr lang="fi-FI" dirty="0" err="1"/>
              <a:t>governmental</a:t>
            </a:r>
            <a:r>
              <a:rPr lang="fi-FI" dirty="0"/>
              <a:t> </a:t>
            </a:r>
            <a:r>
              <a:rPr lang="fi-FI" dirty="0" err="1"/>
              <a:t>organisation</a:t>
            </a:r>
            <a:r>
              <a:rPr lang="fi-FI" dirty="0"/>
              <a:t> (NGO) </a:t>
            </a:r>
            <a:r>
              <a:rPr lang="fi-FI" dirty="0" err="1"/>
              <a:t>founded</a:t>
            </a:r>
            <a:r>
              <a:rPr lang="fi-FI" dirty="0"/>
              <a:t> in 2001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Long </a:t>
            </a:r>
            <a:r>
              <a:rPr lang="fi-FI" dirty="0" err="1"/>
              <a:t>historical</a:t>
            </a:r>
            <a:r>
              <a:rPr lang="fi-FI" dirty="0"/>
              <a:t> </a:t>
            </a:r>
            <a:r>
              <a:rPr lang="fi-FI" dirty="0" err="1"/>
              <a:t>roots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19th </a:t>
            </a:r>
            <a:r>
              <a:rPr lang="fi-FI" dirty="0" err="1"/>
              <a:t>century</a:t>
            </a:r>
            <a:r>
              <a:rPr lang="fi-FI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Located</a:t>
            </a:r>
            <a:r>
              <a:rPr lang="fi-FI" dirty="0"/>
              <a:t> in Sörnäinen, </a:t>
            </a:r>
            <a:r>
              <a:rPr lang="fi-FI" dirty="0" err="1"/>
              <a:t>near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Helsinki </a:t>
            </a:r>
            <a:r>
              <a:rPr lang="fi-FI" dirty="0" err="1"/>
              <a:t>prison</a:t>
            </a:r>
            <a:endParaRPr lang="fi-FI" dirty="0"/>
          </a:p>
        </p:txBody>
      </p:sp>
      <p:pic>
        <p:nvPicPr>
          <p:cNvPr id="9" name="Content Placeholder 8" descr="Kerro, mitä kuvassa tapahtuu." title="Kuvan otsikko">
            <a:extLst>
              <a:ext uri="{FF2B5EF4-FFF2-40B4-BE49-F238E27FC236}">
                <a16:creationId xmlns:a16="http://schemas.microsoft.com/office/drawing/2014/main" xmlns="" id="{49669DEB-25B0-F540-A7F6-711811B395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74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AB91A-8D64-6D44-9849-955530859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601" y="42275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i-FI" sz="2400" dirty="0"/>
              <a:t/>
            </a:r>
            <a:br>
              <a:rPr lang="fi-FI" sz="2400" dirty="0"/>
            </a:br>
            <a:r>
              <a:rPr lang="fi-FI" sz="2400" b="0" dirty="0" err="1"/>
              <a:t>Support</a:t>
            </a:r>
            <a:r>
              <a:rPr lang="fi-FI" sz="2400" b="0" dirty="0"/>
              <a:t> for </a:t>
            </a:r>
            <a:r>
              <a:rPr lang="fi-FI" sz="2400" b="0" dirty="0" err="1"/>
              <a:t>released</a:t>
            </a:r>
            <a:r>
              <a:rPr lang="fi-FI" sz="2400" b="0" dirty="0"/>
              <a:t> </a:t>
            </a:r>
            <a:r>
              <a:rPr lang="fi-FI" sz="2400" b="0" dirty="0" err="1"/>
              <a:t>offenders</a:t>
            </a:r>
            <a:r>
              <a:rPr lang="fi-FI" sz="2400" b="0" dirty="0"/>
              <a:t>, </a:t>
            </a:r>
            <a:r>
              <a:rPr lang="fi-FI" sz="2400" b="0" dirty="0" err="1"/>
              <a:t>people</a:t>
            </a:r>
            <a:r>
              <a:rPr lang="fi-FI" sz="2400" b="0" dirty="0"/>
              <a:t> </a:t>
            </a:r>
            <a:r>
              <a:rPr lang="fi-FI" sz="2400" b="0" dirty="0" err="1"/>
              <a:t>serving</a:t>
            </a:r>
            <a:r>
              <a:rPr lang="fi-FI" sz="2400" b="0" dirty="0"/>
              <a:t> </a:t>
            </a:r>
            <a:r>
              <a:rPr lang="fi-FI" sz="2400" b="0" dirty="0" err="1"/>
              <a:t>community</a:t>
            </a:r>
            <a:r>
              <a:rPr lang="fi-FI" sz="2400" b="0" dirty="0"/>
              <a:t> </a:t>
            </a:r>
            <a:r>
              <a:rPr lang="fi-FI" sz="2400" b="0" dirty="0" err="1"/>
              <a:t>sanctions</a:t>
            </a:r>
            <a:r>
              <a:rPr lang="fi-FI" sz="2400" b="0" dirty="0"/>
              <a:t>, </a:t>
            </a:r>
            <a:r>
              <a:rPr lang="fi-FI" sz="2400" b="0" dirty="0" err="1"/>
              <a:t>prisoners</a:t>
            </a:r>
            <a:r>
              <a:rPr lang="fi-FI" sz="2400" b="0" dirty="0"/>
              <a:t> and </a:t>
            </a:r>
            <a:r>
              <a:rPr lang="fi-FI" sz="2400" b="0" dirty="0" err="1"/>
              <a:t>their</a:t>
            </a:r>
            <a:r>
              <a:rPr lang="fi-FI" sz="2400" b="0" dirty="0"/>
              <a:t> </a:t>
            </a:r>
            <a:r>
              <a:rPr lang="fi-FI" sz="2400" b="0" dirty="0" err="1"/>
              <a:t>families</a:t>
            </a:r>
            <a:r>
              <a:rPr lang="fi-FI" sz="2400" b="0" dirty="0"/>
              <a:t/>
            </a:r>
            <a:br>
              <a:rPr lang="fi-FI" sz="2400" b="0" dirty="0"/>
            </a:br>
            <a:r>
              <a:rPr lang="fi-FI" sz="2400" b="0" dirty="0"/>
              <a:t/>
            </a:r>
            <a:br>
              <a:rPr lang="fi-FI" sz="2400" b="0" dirty="0"/>
            </a:br>
            <a:r>
              <a:rPr lang="fi-FI" sz="2400" b="0" dirty="0"/>
              <a:t>Nation-</a:t>
            </a:r>
            <a:r>
              <a:rPr lang="fi-FI" sz="2400" b="0" dirty="0" err="1"/>
              <a:t>wide</a:t>
            </a:r>
            <a:r>
              <a:rPr lang="fi-FI" sz="2400" b="0" dirty="0"/>
              <a:t> </a:t>
            </a:r>
            <a:r>
              <a:rPr lang="fi-FI" sz="2400" b="0" dirty="0" err="1"/>
              <a:t>expertise</a:t>
            </a:r>
            <a:r>
              <a:rPr lang="fi-FI" sz="2400" b="0" dirty="0"/>
              <a:t>, </a:t>
            </a:r>
            <a:r>
              <a:rPr lang="fi-FI" sz="2400" b="0" dirty="0" err="1"/>
              <a:t>advocacy</a:t>
            </a:r>
            <a:r>
              <a:rPr lang="fi-FI" sz="2400" b="0" dirty="0"/>
              <a:t> and </a:t>
            </a:r>
            <a:r>
              <a:rPr lang="fi-FI" sz="2400" b="0" dirty="0" err="1"/>
              <a:t>service</a:t>
            </a:r>
            <a:r>
              <a:rPr lang="fi-FI" sz="2400" b="0" dirty="0"/>
              <a:t> </a:t>
            </a:r>
            <a:r>
              <a:rPr lang="fi-FI" sz="2400" b="0" dirty="0" err="1"/>
              <a:t>delivery</a:t>
            </a:r>
            <a:endParaRPr lang="fi-FI" sz="2200" b="0" dirty="0"/>
          </a:p>
        </p:txBody>
      </p:sp>
      <p:pic>
        <p:nvPicPr>
          <p:cNvPr id="5" name="Content Placeholder 4" descr="Kerro, mitä kuvassa tapahtuu." title="Kuvan otsikko">
            <a:extLst>
              <a:ext uri="{FF2B5EF4-FFF2-40B4-BE49-F238E27FC236}">
                <a16:creationId xmlns:a16="http://schemas.microsoft.com/office/drawing/2014/main" xmlns="" id="{2107AEF8-80ED-234A-B309-9535F441FE5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642428" y="646849"/>
            <a:ext cx="5189945" cy="3463925"/>
          </a:xfrm>
        </p:spPr>
      </p:pic>
    </p:spTree>
    <p:extLst>
      <p:ext uri="{BB962C8B-B14F-4D97-AF65-F5344CB8AC3E}">
        <p14:creationId xmlns:p14="http://schemas.microsoft.com/office/powerpoint/2010/main" val="138155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CAEBA8-15F6-8E4E-A06F-23C72835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Verdana"/>
                <a:ea typeface="Verdana"/>
                <a:cs typeface="Verdana"/>
              </a:rPr>
              <a:t>What</a:t>
            </a:r>
            <a:r>
              <a:rPr lang="fi-FI" dirty="0">
                <a:latin typeface="Verdana"/>
                <a:ea typeface="Verdana"/>
                <a:cs typeface="Verdana"/>
              </a:rPr>
              <a:t> </a:t>
            </a:r>
            <a:r>
              <a:rPr lang="fi-FI" dirty="0" err="1">
                <a:latin typeface="Verdana"/>
                <a:ea typeface="Verdana"/>
                <a:cs typeface="Verdana"/>
              </a:rPr>
              <a:t>we</a:t>
            </a:r>
            <a:r>
              <a:rPr lang="fi-FI" dirty="0">
                <a:latin typeface="Verdana"/>
                <a:ea typeface="Verdana"/>
                <a:cs typeface="Verdana"/>
              </a:rPr>
              <a:t> </a:t>
            </a:r>
            <a:r>
              <a:rPr lang="fi-FI" dirty="0" err="1">
                <a:latin typeface="Verdana"/>
                <a:ea typeface="Verdana"/>
                <a:cs typeface="Verdana"/>
              </a:rPr>
              <a:t>do</a:t>
            </a:r>
            <a:r>
              <a:rPr lang="fi-FI" dirty="0">
                <a:latin typeface="Verdana"/>
                <a:ea typeface="Verdana"/>
                <a:cs typeface="Verdana"/>
              </a:rPr>
              <a:t>?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8E3995-EA88-204E-BE91-5A1F75E3564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Reduce re-offending and help people to positively reintegrate into society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Provide</a:t>
            </a:r>
            <a:r>
              <a:rPr lang="fi-FI" dirty="0"/>
              <a:t> a </a:t>
            </a:r>
            <a:r>
              <a:rPr lang="fi-FI" dirty="0" err="1"/>
              <a:t>wide</a:t>
            </a:r>
            <a:r>
              <a:rPr lang="fi-FI" dirty="0"/>
              <a:t> </a:t>
            </a:r>
            <a:r>
              <a:rPr lang="fi-FI" dirty="0" err="1"/>
              <a:t>range</a:t>
            </a:r>
            <a:r>
              <a:rPr lang="fi-FI" dirty="0"/>
              <a:t> of </a:t>
            </a:r>
            <a:r>
              <a:rPr lang="fi-FI" dirty="0" err="1"/>
              <a:t>support</a:t>
            </a:r>
            <a:r>
              <a:rPr lang="fi-FI" dirty="0"/>
              <a:t> </a:t>
            </a:r>
            <a:r>
              <a:rPr lang="fi-FI" dirty="0" err="1"/>
              <a:t>services</a:t>
            </a:r>
            <a:r>
              <a:rPr lang="fi-FI" dirty="0"/>
              <a:t> (</a:t>
            </a:r>
            <a:r>
              <a:rPr lang="fi-FI" dirty="0" err="1"/>
              <a:t>including</a:t>
            </a:r>
            <a:r>
              <a:rPr lang="fi-FI" dirty="0"/>
              <a:t> </a:t>
            </a:r>
            <a:r>
              <a:rPr lang="fi-FI" dirty="0" err="1"/>
              <a:t>peer</a:t>
            </a:r>
            <a:r>
              <a:rPr lang="fi-FI" dirty="0"/>
              <a:t> </a:t>
            </a:r>
            <a:r>
              <a:rPr lang="fi-FI" dirty="0" err="1"/>
              <a:t>support</a:t>
            </a:r>
            <a:r>
              <a:rPr lang="fi-FI" dirty="0"/>
              <a:t>)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community</a:t>
            </a:r>
            <a:r>
              <a:rPr lang="fi-FI" dirty="0"/>
              <a:t> and in </a:t>
            </a:r>
            <a:r>
              <a:rPr lang="fi-FI" dirty="0" err="1"/>
              <a:t>prisons</a:t>
            </a:r>
            <a:endParaRPr lang="fi-FI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Distribute</a:t>
            </a:r>
            <a:r>
              <a:rPr lang="fi-FI" dirty="0"/>
              <a:t> </a:t>
            </a:r>
            <a:r>
              <a:rPr lang="fi-FI" dirty="0" err="1"/>
              <a:t>advice</a:t>
            </a:r>
            <a:r>
              <a:rPr lang="fi-FI" dirty="0"/>
              <a:t> and </a:t>
            </a:r>
            <a:r>
              <a:rPr lang="fi-FI" dirty="0" err="1"/>
              <a:t>information</a:t>
            </a:r>
            <a:r>
              <a:rPr lang="fi-FI" dirty="0"/>
              <a:t> to </a:t>
            </a:r>
            <a:r>
              <a:rPr lang="fi-FI" dirty="0" err="1"/>
              <a:t>clients</a:t>
            </a:r>
            <a:r>
              <a:rPr lang="fi-FI" dirty="0"/>
              <a:t> and </a:t>
            </a:r>
            <a:r>
              <a:rPr lang="fi-FI" dirty="0" err="1"/>
              <a:t>professionals</a:t>
            </a:r>
            <a:endParaRPr lang="fi-FI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Coordinate</a:t>
            </a:r>
            <a:r>
              <a:rPr lang="fi-FI" dirty="0"/>
              <a:t> </a:t>
            </a:r>
            <a:r>
              <a:rPr lang="fi-FI" dirty="0" err="1"/>
              <a:t>four</a:t>
            </a:r>
            <a:r>
              <a:rPr lang="fi-FI" dirty="0"/>
              <a:t> </a:t>
            </a:r>
            <a:r>
              <a:rPr lang="fi-FI" dirty="0" err="1"/>
              <a:t>professional</a:t>
            </a:r>
            <a:r>
              <a:rPr lang="fi-FI" dirty="0"/>
              <a:t> </a:t>
            </a:r>
            <a:r>
              <a:rPr lang="fi-FI" dirty="0" err="1"/>
              <a:t>networks</a:t>
            </a:r>
            <a:r>
              <a:rPr lang="fi-FI" dirty="0"/>
              <a:t> for nation-</a:t>
            </a:r>
            <a:r>
              <a:rPr lang="fi-FI" dirty="0" err="1"/>
              <a:t>wide</a:t>
            </a:r>
            <a:r>
              <a:rPr lang="fi-FI" dirty="0"/>
              <a:t> </a:t>
            </a:r>
            <a:r>
              <a:rPr lang="fi-FI" dirty="0" err="1"/>
              <a:t>collaboration</a:t>
            </a:r>
            <a:endParaRPr lang="fi-FI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Influence</a:t>
            </a:r>
            <a:r>
              <a:rPr lang="fi-FI" dirty="0"/>
              <a:t> </a:t>
            </a:r>
            <a:r>
              <a:rPr lang="fi-FI" dirty="0" err="1"/>
              <a:t>public</a:t>
            </a:r>
            <a:r>
              <a:rPr lang="fi-FI" dirty="0"/>
              <a:t> </a:t>
            </a:r>
            <a:r>
              <a:rPr lang="fi-FI" dirty="0" err="1"/>
              <a:t>debate</a:t>
            </a:r>
            <a:r>
              <a:rPr lang="fi-FI" dirty="0"/>
              <a:t>, </a:t>
            </a:r>
            <a:r>
              <a:rPr lang="fi-FI" dirty="0" err="1"/>
              <a:t>politics</a:t>
            </a:r>
            <a:r>
              <a:rPr lang="fi-FI" dirty="0"/>
              <a:t> and </a:t>
            </a:r>
            <a:r>
              <a:rPr lang="fi-FI" dirty="0" err="1"/>
              <a:t>legislation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654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usikulmio 20">
            <a:extLst>
              <a:ext uri="{FF2B5EF4-FFF2-40B4-BE49-F238E27FC236}">
                <a16:creationId xmlns:a16="http://schemas.microsoft.com/office/drawing/2014/main" xmlns="" id="{360A31EE-AD4A-4E8C-A18A-A6F48829E8E3}"/>
              </a:ext>
            </a:extLst>
          </p:cNvPr>
          <p:cNvSpPr/>
          <p:nvPr/>
        </p:nvSpPr>
        <p:spPr>
          <a:xfrm>
            <a:off x="2490165" y="97569"/>
            <a:ext cx="2047689" cy="827281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OMBUDSMAN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i-FI" dirty="0"/>
              <a:t>Legal </a:t>
            </a:r>
            <a:r>
              <a:rPr lang="fi-FI" dirty="0" err="1"/>
              <a:t>advice</a:t>
            </a:r>
            <a:endParaRPr lang="fi-FI" dirty="0"/>
          </a:p>
        </p:txBody>
      </p:sp>
      <p:sp>
        <p:nvSpPr>
          <p:cNvPr id="22" name="Kuusikulmio 21">
            <a:extLst>
              <a:ext uri="{FF2B5EF4-FFF2-40B4-BE49-F238E27FC236}">
                <a16:creationId xmlns:a16="http://schemas.microsoft.com/office/drawing/2014/main" xmlns="" id="{D6462A47-A160-459C-B5D5-26600D84A719}"/>
              </a:ext>
            </a:extLst>
          </p:cNvPr>
          <p:cNvSpPr/>
          <p:nvPr/>
        </p:nvSpPr>
        <p:spPr>
          <a:xfrm>
            <a:off x="4591642" y="94073"/>
            <a:ext cx="2152752" cy="1307004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ADVOCACY &amp; DISTRIBUTING INFORMATION</a:t>
            </a:r>
          </a:p>
        </p:txBody>
      </p:sp>
      <p:sp>
        <p:nvSpPr>
          <p:cNvPr id="23" name="Kuusikulmio 22">
            <a:extLst>
              <a:ext uri="{FF2B5EF4-FFF2-40B4-BE49-F238E27FC236}">
                <a16:creationId xmlns:a16="http://schemas.microsoft.com/office/drawing/2014/main" xmlns="" id="{310C2EE7-E6F2-46C5-9893-7A6C697DE360}"/>
              </a:ext>
            </a:extLst>
          </p:cNvPr>
          <p:cNvSpPr/>
          <p:nvPr/>
        </p:nvSpPr>
        <p:spPr>
          <a:xfrm>
            <a:off x="6520897" y="837789"/>
            <a:ext cx="1903917" cy="1184864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SUPPORTED HOUSING </a:t>
            </a:r>
          </a:p>
        </p:txBody>
      </p:sp>
      <p:sp>
        <p:nvSpPr>
          <p:cNvPr id="24" name="Kuusikulmio 23">
            <a:extLst>
              <a:ext uri="{FF2B5EF4-FFF2-40B4-BE49-F238E27FC236}">
                <a16:creationId xmlns:a16="http://schemas.microsoft.com/office/drawing/2014/main" xmlns="" id="{4445906A-EF89-472B-8D36-D529473B3B83}"/>
              </a:ext>
            </a:extLst>
          </p:cNvPr>
          <p:cNvSpPr/>
          <p:nvPr/>
        </p:nvSpPr>
        <p:spPr>
          <a:xfrm>
            <a:off x="3577609" y="4188354"/>
            <a:ext cx="2006338" cy="151840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PREVENTION OF SEX OFFENSES</a:t>
            </a:r>
          </a:p>
        </p:txBody>
      </p:sp>
      <p:sp>
        <p:nvSpPr>
          <p:cNvPr id="25" name="Kuusikulmio 24">
            <a:extLst>
              <a:ext uri="{FF2B5EF4-FFF2-40B4-BE49-F238E27FC236}">
                <a16:creationId xmlns:a16="http://schemas.microsoft.com/office/drawing/2014/main" xmlns="" id="{C4D8954B-CC4B-4D80-8576-4BAE5066EB53}"/>
              </a:ext>
            </a:extLst>
          </p:cNvPr>
          <p:cNvSpPr/>
          <p:nvPr/>
        </p:nvSpPr>
        <p:spPr>
          <a:xfrm>
            <a:off x="9327786" y="1151898"/>
            <a:ext cx="1950063" cy="1313238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SUPPORT WITH LEARNING DIFFICULTIES </a:t>
            </a:r>
          </a:p>
        </p:txBody>
      </p:sp>
      <p:sp>
        <p:nvSpPr>
          <p:cNvPr id="26" name="Kuusikulmio 25">
            <a:extLst>
              <a:ext uri="{FF2B5EF4-FFF2-40B4-BE49-F238E27FC236}">
                <a16:creationId xmlns:a16="http://schemas.microsoft.com/office/drawing/2014/main" xmlns="" id="{9F3EE8AF-10F2-43D0-A725-B6F984CDF137}"/>
              </a:ext>
            </a:extLst>
          </p:cNvPr>
          <p:cNvSpPr/>
          <p:nvPr/>
        </p:nvSpPr>
        <p:spPr>
          <a:xfrm>
            <a:off x="10023426" y="2589727"/>
            <a:ext cx="1923070" cy="1458242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SUPPORT FOR CHILDREN &amp; FAMILIES</a:t>
            </a:r>
          </a:p>
        </p:txBody>
      </p:sp>
      <p:sp>
        <p:nvSpPr>
          <p:cNvPr id="27" name="Kuusikulmio 26">
            <a:extLst>
              <a:ext uri="{FF2B5EF4-FFF2-40B4-BE49-F238E27FC236}">
                <a16:creationId xmlns:a16="http://schemas.microsoft.com/office/drawing/2014/main" xmlns="" id="{3359BD7E-BB57-461C-B390-68938CA327AE}"/>
              </a:ext>
            </a:extLst>
          </p:cNvPr>
          <p:cNvSpPr/>
          <p:nvPr/>
        </p:nvSpPr>
        <p:spPr>
          <a:xfrm>
            <a:off x="8243687" y="3783486"/>
            <a:ext cx="1950064" cy="1290931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DROP-IN CENTRE &amp;</a:t>
            </a:r>
          </a:p>
          <a:p>
            <a:pPr algn="ctr"/>
            <a:r>
              <a:rPr lang="fi-FI" dirty="0"/>
              <a:t>PEER SUPPORT</a:t>
            </a:r>
          </a:p>
        </p:txBody>
      </p:sp>
      <p:sp>
        <p:nvSpPr>
          <p:cNvPr id="28" name="Kuusikulmio 27">
            <a:extLst>
              <a:ext uri="{FF2B5EF4-FFF2-40B4-BE49-F238E27FC236}">
                <a16:creationId xmlns:a16="http://schemas.microsoft.com/office/drawing/2014/main" xmlns="" id="{A171A808-8115-46CA-B2DD-51B55B5101E4}"/>
              </a:ext>
            </a:extLst>
          </p:cNvPr>
          <p:cNvSpPr/>
          <p:nvPr/>
        </p:nvSpPr>
        <p:spPr>
          <a:xfrm>
            <a:off x="6697692" y="4367467"/>
            <a:ext cx="1621411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YOUTH ACTION CENTE</a:t>
            </a:r>
          </a:p>
        </p:txBody>
      </p:sp>
      <p:sp>
        <p:nvSpPr>
          <p:cNvPr id="29" name="Kuusikulmio 28">
            <a:extLst>
              <a:ext uri="{FF2B5EF4-FFF2-40B4-BE49-F238E27FC236}">
                <a16:creationId xmlns:a16="http://schemas.microsoft.com/office/drawing/2014/main" xmlns="" id="{A0AFD4B1-DCB9-4B09-9645-BC9A52BFC594}"/>
              </a:ext>
            </a:extLst>
          </p:cNvPr>
          <p:cNvSpPr/>
          <p:nvPr/>
        </p:nvSpPr>
        <p:spPr>
          <a:xfrm>
            <a:off x="8171389" y="5228600"/>
            <a:ext cx="1842914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bg1"/>
                </a:solidFill>
              </a:rPr>
              <a:t>COMPUTER</a:t>
            </a:r>
            <a:r>
              <a:rPr lang="fi-FI" dirty="0"/>
              <a:t> CAFE</a:t>
            </a:r>
          </a:p>
        </p:txBody>
      </p:sp>
      <p:sp>
        <p:nvSpPr>
          <p:cNvPr id="30" name="Kuusikulmio 29">
            <a:extLst>
              <a:ext uri="{FF2B5EF4-FFF2-40B4-BE49-F238E27FC236}">
                <a16:creationId xmlns:a16="http://schemas.microsoft.com/office/drawing/2014/main" xmlns="" id="{B6784451-4EDD-48D6-A562-557B461F9BCE}"/>
              </a:ext>
            </a:extLst>
          </p:cNvPr>
          <p:cNvSpPr/>
          <p:nvPr/>
        </p:nvSpPr>
        <p:spPr>
          <a:xfrm>
            <a:off x="8153940" y="186911"/>
            <a:ext cx="1621411" cy="914400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HOUSING ADVICE</a:t>
            </a:r>
          </a:p>
        </p:txBody>
      </p:sp>
      <p:sp>
        <p:nvSpPr>
          <p:cNvPr id="31" name="Kuusikulmio 30">
            <a:extLst>
              <a:ext uri="{FF2B5EF4-FFF2-40B4-BE49-F238E27FC236}">
                <a16:creationId xmlns:a16="http://schemas.microsoft.com/office/drawing/2014/main" xmlns="" id="{8A4ED11F-CB08-4D81-9ED0-995F6A0627FD}"/>
              </a:ext>
            </a:extLst>
          </p:cNvPr>
          <p:cNvSpPr/>
          <p:nvPr/>
        </p:nvSpPr>
        <p:spPr>
          <a:xfrm>
            <a:off x="802479" y="1054612"/>
            <a:ext cx="2325502" cy="1097667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COORDINATION OF NATION-WIDE NETWORKS</a:t>
            </a:r>
          </a:p>
        </p:txBody>
      </p:sp>
      <p:sp>
        <p:nvSpPr>
          <p:cNvPr id="32" name="Kuusikulmio 31">
            <a:extLst>
              <a:ext uri="{FF2B5EF4-FFF2-40B4-BE49-F238E27FC236}">
                <a16:creationId xmlns:a16="http://schemas.microsoft.com/office/drawing/2014/main" xmlns="" id="{F9A581BB-3188-4079-81E7-CA226FC0D4B1}"/>
              </a:ext>
            </a:extLst>
          </p:cNvPr>
          <p:cNvSpPr/>
          <p:nvPr/>
        </p:nvSpPr>
        <p:spPr>
          <a:xfrm>
            <a:off x="667781" y="2234226"/>
            <a:ext cx="1923070" cy="100159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SUPPORTED COMMUNITY SERVICE</a:t>
            </a:r>
          </a:p>
        </p:txBody>
      </p:sp>
      <p:sp>
        <p:nvSpPr>
          <p:cNvPr id="33" name="Kuusikulmio 32">
            <a:extLst>
              <a:ext uri="{FF2B5EF4-FFF2-40B4-BE49-F238E27FC236}">
                <a16:creationId xmlns:a16="http://schemas.microsoft.com/office/drawing/2014/main" xmlns="" id="{4641A65E-FF81-4740-AD7A-85DC14AB01C9}"/>
              </a:ext>
            </a:extLst>
          </p:cNvPr>
          <p:cNvSpPr/>
          <p:nvPr/>
        </p:nvSpPr>
        <p:spPr>
          <a:xfrm>
            <a:off x="9977023" y="4471429"/>
            <a:ext cx="2126973" cy="169391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DROP-IN CENTRE &amp; PEER SUPPORT IN EVENINGS &amp; WEEKENDS </a:t>
            </a:r>
          </a:p>
        </p:txBody>
      </p:sp>
      <p:sp>
        <p:nvSpPr>
          <p:cNvPr id="34" name="Ellipsi 33">
            <a:extLst>
              <a:ext uri="{FF2B5EF4-FFF2-40B4-BE49-F238E27FC236}">
                <a16:creationId xmlns:a16="http://schemas.microsoft.com/office/drawing/2014/main" xmlns="" id="{E30775B2-006E-42D1-9D1A-1D1348A8A6E1}"/>
              </a:ext>
            </a:extLst>
          </p:cNvPr>
          <p:cNvSpPr/>
          <p:nvPr/>
        </p:nvSpPr>
        <p:spPr>
          <a:xfrm>
            <a:off x="4271428" y="2295350"/>
            <a:ext cx="3271885" cy="1667595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WHAT WE DO?</a:t>
            </a:r>
          </a:p>
        </p:txBody>
      </p:sp>
      <p:sp>
        <p:nvSpPr>
          <p:cNvPr id="35" name="Kuusikulmio 34">
            <a:extLst>
              <a:ext uri="{FF2B5EF4-FFF2-40B4-BE49-F238E27FC236}">
                <a16:creationId xmlns:a16="http://schemas.microsoft.com/office/drawing/2014/main" xmlns="" id="{DBCF46C0-B6EA-4FE5-8CB8-2EFFA5D7B393}"/>
              </a:ext>
            </a:extLst>
          </p:cNvPr>
          <p:cNvSpPr/>
          <p:nvPr/>
        </p:nvSpPr>
        <p:spPr>
          <a:xfrm>
            <a:off x="1336347" y="4443149"/>
            <a:ext cx="2314012" cy="158174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JOBS &amp; TRAINING COL-LABORATION WITH JOKELA OPEN PRISON</a:t>
            </a:r>
          </a:p>
        </p:txBody>
      </p:sp>
      <p:sp>
        <p:nvSpPr>
          <p:cNvPr id="36" name="Kuusikulmio 35">
            <a:extLst>
              <a:ext uri="{FF2B5EF4-FFF2-40B4-BE49-F238E27FC236}">
                <a16:creationId xmlns:a16="http://schemas.microsoft.com/office/drawing/2014/main" xmlns="" id="{86CD9DC3-0D27-4BAD-9ED4-AB9B21366E41}"/>
              </a:ext>
            </a:extLst>
          </p:cNvPr>
          <p:cNvSpPr/>
          <p:nvPr/>
        </p:nvSpPr>
        <p:spPr>
          <a:xfrm>
            <a:off x="90074" y="3313605"/>
            <a:ext cx="1813905" cy="1290931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MEDIATION OF SERIOUS CRIMES</a:t>
            </a:r>
          </a:p>
        </p:txBody>
      </p:sp>
      <p:sp>
        <p:nvSpPr>
          <p:cNvPr id="37" name="Kuusikulmio 36">
            <a:extLst>
              <a:ext uri="{FF2B5EF4-FFF2-40B4-BE49-F238E27FC236}">
                <a16:creationId xmlns:a16="http://schemas.microsoft.com/office/drawing/2014/main" xmlns="" id="{7E9538F9-6A99-439F-B609-F5F77CE4B8A8}"/>
              </a:ext>
            </a:extLst>
          </p:cNvPr>
          <p:cNvSpPr/>
          <p:nvPr/>
        </p:nvSpPr>
        <p:spPr>
          <a:xfrm>
            <a:off x="5360908" y="4933480"/>
            <a:ext cx="1602555" cy="131323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SUPPORT FOR WOMEN</a:t>
            </a:r>
          </a:p>
        </p:txBody>
      </p:sp>
    </p:spTree>
    <p:extLst>
      <p:ext uri="{BB962C8B-B14F-4D97-AF65-F5344CB8AC3E}">
        <p14:creationId xmlns:p14="http://schemas.microsoft.com/office/powerpoint/2010/main" val="364540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CAEBA8-15F6-8E4E-A06F-23C72835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Ombudsman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8E3995-EA88-204E-BE91-5A1F75E3564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Defending the rights of </a:t>
            </a:r>
            <a:r>
              <a:rPr lang="en-US" i="1" dirty="0"/>
              <a:t>prisoners</a:t>
            </a:r>
            <a:r>
              <a:rPr lang="en-US" dirty="0"/>
              <a:t>, </a:t>
            </a:r>
            <a:r>
              <a:rPr lang="en-US" i="1" dirty="0"/>
              <a:t>released offenders</a:t>
            </a:r>
            <a:r>
              <a:rPr lang="en-US" dirty="0"/>
              <a:t>, </a:t>
            </a:r>
            <a:r>
              <a:rPr lang="en-US" i="1" dirty="0"/>
              <a:t>those serving community sanctions</a:t>
            </a:r>
            <a:r>
              <a:rPr lang="en-US" dirty="0"/>
              <a:t> and </a:t>
            </a:r>
            <a:r>
              <a:rPr lang="en-US" i="1" dirty="0"/>
              <a:t>family members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Providing legal advice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Reducing stigma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Influencing legislation and criminal, social policy and health policy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Participation in working groups, committees etc.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054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AB91A-8D64-6D44-9849-955530859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Advocacy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A6EF5D-EA50-E64C-8F43-9208002AE1A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 participate in public debates and lobby decision-makers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GOALS: social equality and criminal policy that puts a stronger emphasis on rehabilitation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2994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CAEBA8-15F6-8E4E-A06F-23C72835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Advocacy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8E3995-EA88-204E-BE91-5A1F75E3564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Our political goals in 2019: </a:t>
            </a:r>
          </a:p>
          <a:p>
            <a:pPr>
              <a:lnSpc>
                <a:spcPct val="120000"/>
              </a:lnSpc>
            </a:pPr>
            <a:r>
              <a:rPr lang="en-US" dirty="0"/>
              <a:t>	“Everyone deserves a home – prisoners should not be 	released 	without a </a:t>
            </a:r>
            <a:r>
              <a:rPr lang="en-US" i="1" dirty="0"/>
              <a:t>home</a:t>
            </a:r>
            <a:r>
              <a:rPr lang="en-US" dirty="0"/>
              <a:t>”</a:t>
            </a:r>
          </a:p>
          <a:p>
            <a:pPr>
              <a:lnSpc>
                <a:spcPct val="120000"/>
              </a:lnSpc>
            </a:pPr>
            <a:r>
              <a:rPr lang="en-US" dirty="0"/>
              <a:t>	“Everyone has the right to </a:t>
            </a:r>
            <a:r>
              <a:rPr lang="en-US" i="1" dirty="0"/>
              <a:t>education</a:t>
            </a:r>
            <a:r>
              <a:rPr lang="en-US" dirty="0"/>
              <a:t> – including prisoners”</a:t>
            </a:r>
          </a:p>
          <a:p>
            <a:pPr>
              <a:lnSpc>
                <a:spcPct val="120000"/>
              </a:lnSpc>
            </a:pPr>
            <a:r>
              <a:rPr lang="en-US" dirty="0"/>
              <a:t>	“Children have a right to parenting – </a:t>
            </a:r>
            <a:r>
              <a:rPr lang="en-US" i="1" dirty="0"/>
              <a:t>prisoners’ children’s 	needs </a:t>
            </a:r>
            <a:r>
              <a:rPr lang="en-US" dirty="0"/>
              <a:t>	must be </a:t>
            </a:r>
            <a:r>
              <a:rPr lang="en-US" dirty="0" err="1"/>
              <a:t>recognised</a:t>
            </a:r>
            <a:r>
              <a:rPr lang="en-US" dirty="0"/>
              <a:t>”</a:t>
            </a:r>
          </a:p>
          <a:p>
            <a:pPr>
              <a:lnSpc>
                <a:spcPct val="120000"/>
              </a:lnSpc>
            </a:pPr>
            <a:r>
              <a:rPr lang="en-US" dirty="0"/>
              <a:t>	“Treating addictions prevents re-offending – </a:t>
            </a:r>
            <a:r>
              <a:rPr lang="en-US" i="1" dirty="0"/>
              <a:t>sufficient 	addiction treatment services</a:t>
            </a:r>
            <a:r>
              <a:rPr lang="en-US" dirty="0"/>
              <a:t> must be guaranteed”</a:t>
            </a:r>
          </a:p>
        </p:txBody>
      </p:sp>
    </p:spTree>
    <p:extLst>
      <p:ext uri="{BB962C8B-B14F-4D97-AF65-F5344CB8AC3E}">
        <p14:creationId xmlns:p14="http://schemas.microsoft.com/office/powerpoint/2010/main" val="667005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AB91A-8D64-6D44-9849-955530859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601" y="42275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i-FI" sz="2400" dirty="0"/>
              <a:t/>
            </a:r>
            <a:br>
              <a:rPr lang="fi-FI" sz="2400" dirty="0"/>
            </a:br>
            <a:r>
              <a:rPr lang="fi-FI" sz="2400" dirty="0" err="1"/>
              <a:t>Thank</a:t>
            </a:r>
            <a:r>
              <a:rPr lang="fi-FI" sz="2400" dirty="0"/>
              <a:t> </a:t>
            </a:r>
            <a:r>
              <a:rPr lang="fi-FI" sz="2400" dirty="0" err="1"/>
              <a:t>you</a:t>
            </a:r>
            <a:r>
              <a:rPr lang="fi-FI" sz="2400" dirty="0"/>
              <a:t>!</a:t>
            </a:r>
            <a:br>
              <a:rPr lang="fi-FI" sz="2400" dirty="0"/>
            </a:br>
            <a:r>
              <a:rPr lang="fi-FI" sz="2400" dirty="0"/>
              <a:t/>
            </a:r>
            <a:br>
              <a:rPr lang="fi-FI" sz="2400" dirty="0"/>
            </a:br>
            <a:r>
              <a:rPr lang="fi-FI" sz="2400" b="0" dirty="0"/>
              <a:t>https://www.krits.fi/foundation-for-supporting-ex-offenders-in-english/</a:t>
            </a:r>
            <a:br>
              <a:rPr lang="fi-FI" sz="2400" b="0" dirty="0"/>
            </a:br>
            <a:r>
              <a:rPr lang="fi-FI" sz="2400" b="0" dirty="0"/>
              <a:t/>
            </a:r>
            <a:br>
              <a:rPr lang="fi-FI" sz="2400" b="0" dirty="0"/>
            </a:br>
            <a:r>
              <a:rPr lang="fi-FI" sz="2400" b="0" dirty="0"/>
              <a:t>https://www.krits.fi/</a:t>
            </a:r>
            <a:endParaRPr lang="fi-FI" sz="2200" b="0" dirty="0"/>
          </a:p>
        </p:txBody>
      </p:sp>
      <p:pic>
        <p:nvPicPr>
          <p:cNvPr id="5" name="Content Placeholder 4" descr="Kerro, mitä kuvassa tapahtuu." title="Kuvan otsikko">
            <a:extLst>
              <a:ext uri="{FF2B5EF4-FFF2-40B4-BE49-F238E27FC236}">
                <a16:creationId xmlns:a16="http://schemas.microsoft.com/office/drawing/2014/main" xmlns="" id="{2107AEF8-80ED-234A-B309-9535F441FE5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642428" y="646849"/>
            <a:ext cx="5189945" cy="3463925"/>
          </a:xfrm>
        </p:spPr>
      </p:pic>
    </p:spTree>
    <p:extLst>
      <p:ext uri="{BB962C8B-B14F-4D97-AF65-F5344CB8AC3E}">
        <p14:creationId xmlns:p14="http://schemas.microsoft.com/office/powerpoint/2010/main" val="1322785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RITS">
      <a:dk1>
        <a:srgbClr val="000000"/>
      </a:dk1>
      <a:lt1>
        <a:srgbClr val="FFFFFF"/>
      </a:lt1>
      <a:dk2>
        <a:srgbClr val="005175"/>
      </a:dk2>
      <a:lt2>
        <a:srgbClr val="E38300"/>
      </a:lt2>
      <a:accent1>
        <a:srgbClr val="00AEEF"/>
      </a:accent1>
      <a:accent2>
        <a:srgbClr val="B10011"/>
      </a:accent2>
      <a:accent3>
        <a:srgbClr val="EC008C"/>
      </a:accent3>
      <a:accent4>
        <a:srgbClr val="68BD45"/>
      </a:accent4>
      <a:accent5>
        <a:srgbClr val="FFFFFF"/>
      </a:accent5>
      <a:accent6>
        <a:srgbClr val="000000"/>
      </a:accent6>
      <a:hlink>
        <a:srgbClr val="EC008C"/>
      </a:hlink>
      <a:folHlink>
        <a:srgbClr val="00AEE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si">
  <a:themeElements>
    <a:clrScheme name="KRITS">
      <a:dk1>
        <a:srgbClr val="000000"/>
      </a:dk1>
      <a:lt1>
        <a:srgbClr val="FFFFFF"/>
      </a:lt1>
      <a:dk2>
        <a:srgbClr val="005175"/>
      </a:dk2>
      <a:lt2>
        <a:srgbClr val="E38300"/>
      </a:lt2>
      <a:accent1>
        <a:srgbClr val="00AEEF"/>
      </a:accent1>
      <a:accent2>
        <a:srgbClr val="B10011"/>
      </a:accent2>
      <a:accent3>
        <a:srgbClr val="EC008C"/>
      </a:accent3>
      <a:accent4>
        <a:srgbClr val="68BD45"/>
      </a:accent4>
      <a:accent5>
        <a:srgbClr val="FFFFFF"/>
      </a:accent5>
      <a:accent6>
        <a:srgbClr val="000000"/>
      </a:accent6>
      <a:hlink>
        <a:srgbClr val="EC008C"/>
      </a:hlink>
      <a:folHlink>
        <a:srgbClr val="00AEE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c059565-6e0d-43ce-ba3d-b062b1d4ec05">JZ36MCW3DFYJ-852562589-211</_dlc_DocId>
    <_dlc_DocIdUrl xmlns="2c059565-6e0d-43ce-ba3d-b062b1d4ec05">
      <Url>https://kritsfi.sharepoint.com/lomake/_layouts/15/DocIdRedir.aspx?ID=JZ36MCW3DFYJ-852562589-211</Url>
      <Description>JZ36MCW3DFYJ-852562589-211</Description>
    </_dlc_DocIdUrl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56916673DD4ED4DA850999C1372DF7F" ma:contentTypeVersion="9" ma:contentTypeDescription="Luo uusi asiakirja." ma:contentTypeScope="" ma:versionID="b88e771d0deb5c67b2e3ecb3bbeae6b7">
  <xsd:schema xmlns:xsd="http://www.w3.org/2001/XMLSchema" xmlns:xs="http://www.w3.org/2001/XMLSchema" xmlns:p="http://schemas.microsoft.com/office/2006/metadata/properties" xmlns:ns2="2c059565-6e0d-43ce-ba3d-b062b1d4ec05" xmlns:ns3="http://schemas.microsoft.com/sharepoint/v4" xmlns:ns4="ca2a1098-034b-4cf5-b2b8-0960e91503ec" targetNamespace="http://schemas.microsoft.com/office/2006/metadata/properties" ma:root="true" ma:fieldsID="dad320caa66ff71dcd1ba0ebf052e0f7" ns2:_="" ns3:_="" ns4:_="">
    <xsd:import namespace="2c059565-6e0d-43ce-ba3d-b062b1d4ec05"/>
    <xsd:import namespace="http://schemas.microsoft.com/sharepoint/v4"/>
    <xsd:import namespace="ca2a1098-034b-4cf5-b2b8-0960e91503e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  <xsd:element ref="ns2:_dlc_DocId" minOccurs="0"/>
                <xsd:element ref="ns2:_dlc_DocIdUrl" minOccurs="0"/>
                <xsd:element ref="ns2:_dlc_DocIdPersistId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59565-6e0d-43ce-ba3d-b062b1d4ec05" elementFormDefault="qualified">
    <xsd:import namespace="http://schemas.microsoft.com/office/2006/documentManagement/types"/>
    <xsd:import namespace="http://schemas.microsoft.com/office/infopath/2007/PartnerControls"/>
    <xsd:element name="SharedWithUsers" ma:index="4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1" nillable="true" ma:displayName="Tiedostotunnisteen arvo" ma:description="Tälle kohteelle määritetyn tiedostotunnisteen arvo." ma:internalName="_dlc_DocId" ma:readOnly="true">
      <xsd:simpleType>
        <xsd:restriction base="dms:Text"/>
      </xsd:simpleType>
    </xsd:element>
    <xsd:element name="_dlc_DocIdUrl" ma:index="12" nillable="true" ma:displayName="Tiedostotunniste" ma:description="Tämän tiedoston pysyvä linkki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LastSharedByUser" ma:index="14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a1098-034b-4cf5-b2b8-0960e91503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8" nillable="true" ma:displayName="MediaServiceAuto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D95CC5-DB18-44FB-8690-E415238F4868}">
  <ds:schemaRefs>
    <ds:schemaRef ds:uri="http://schemas.microsoft.com/sharepoint/v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c059565-6e0d-43ce-ba3d-b062b1d4ec05"/>
    <ds:schemaRef ds:uri="http://purl.org/dc/elements/1.1/"/>
    <ds:schemaRef ds:uri="ca2a1098-034b-4cf5-b2b8-0960e91503e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B86A127-2EDC-4045-A7F0-B91A14F73C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59565-6e0d-43ce-ba3d-b062b1d4ec05"/>
    <ds:schemaRef ds:uri="http://schemas.microsoft.com/sharepoint/v4"/>
    <ds:schemaRef ds:uri="ca2a1098-034b-4cf5-b2b8-0960e91503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87A438-57BF-4F5D-84A4-EE039033790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8F70039-E34E-4081-86AC-286B2DD57C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kkj</Template>
  <TotalTime>4793</TotalTime>
  <Words>226</Words>
  <Application>Microsoft Office PowerPoint</Application>
  <PresentationFormat>Custom</PresentationFormat>
  <Paragraphs>49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Kansi</vt:lpstr>
      <vt:lpstr>Finnish Foundation for Supporting  Ex-Offenders</vt:lpstr>
      <vt:lpstr>Finnish Foundation  for Ex-Offenders</vt:lpstr>
      <vt:lpstr> Support for released offenders, people serving community sanctions, prisoners and their families  Nation-wide expertise, advocacy and service delivery</vt:lpstr>
      <vt:lpstr>What we do?</vt:lpstr>
      <vt:lpstr>PowerPoint Presentation</vt:lpstr>
      <vt:lpstr>Ombudsman</vt:lpstr>
      <vt:lpstr>Advocacy</vt:lpstr>
      <vt:lpstr>Advocacy</vt:lpstr>
      <vt:lpstr> Thank you!  https://www.krits.fi/foundation-for-supporting-ex-offenders-in-english/  https://www.krits.fi/</vt:lpstr>
      <vt:lpstr>Piilotettu otsikko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Terhi Saalasti</dc:creator>
  <cp:lastModifiedBy>Goran Stojanović</cp:lastModifiedBy>
  <cp:revision>42</cp:revision>
  <dcterms:created xsi:type="dcterms:W3CDTF">2018-10-22T13:50:57Z</dcterms:created>
  <dcterms:modified xsi:type="dcterms:W3CDTF">2020-01-16T07:11:32Z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0x010100A56916673DD4ED4DA850999C1372DF7F</vt:lpwstr>
  </property>
  <property fmtid="{D5CDD505-2E9C-101B-9397-08002B2CF9AE}" pid="3" name="_dlc_DocIdItemGuid">
    <vt:lpwstr>eb3716b5-0758-47ee-ab8d-9033a81d2436</vt:lpwstr>
  </property>
</Properties>
</file>